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5" r:id="rId7"/>
    <p:sldId id="264" r:id="rId8"/>
    <p:sldId id="267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8;&#1080;&#1081;\AppData\Local\Temp\bat\&#1050;&#1085;&#1080;&#1075;&#1072;1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гомогенат тканей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Лист1!$E$6:$E$10</c:f>
                <c:numCache>
                  <c:formatCode>General</c:formatCode>
                  <c:ptCount val="5"/>
                  <c:pt idx="0">
                    <c:v>0.03</c:v>
                  </c:pt>
                  <c:pt idx="1">
                    <c:v>0.02</c:v>
                  </c:pt>
                  <c:pt idx="2">
                    <c:v>7.0000000000000007E-2</c:v>
                  </c:pt>
                  <c:pt idx="3">
                    <c:v>0.08</c:v>
                  </c:pt>
                  <c:pt idx="4">
                    <c:v>0.05</c:v>
                  </c:pt>
                </c:numCache>
              </c:numRef>
            </c:plus>
            <c:minus>
              <c:numRef>
                <c:f>Лист1!$E$6:$E$10</c:f>
                <c:numCache>
                  <c:formatCode>General</c:formatCode>
                  <c:ptCount val="5"/>
                  <c:pt idx="0">
                    <c:v>0.03</c:v>
                  </c:pt>
                  <c:pt idx="1">
                    <c:v>0.02</c:v>
                  </c:pt>
                  <c:pt idx="2">
                    <c:v>7.0000000000000007E-2</c:v>
                  </c:pt>
                  <c:pt idx="3">
                    <c:v>0.08</c:v>
                  </c:pt>
                  <c:pt idx="4">
                    <c:v>0.05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Лист1!$C$6:$C$10</c:f>
              <c:strCache>
                <c:ptCount val="5"/>
                <c:pt idx="0">
                  <c:v>Адретта</c:v>
                </c:pt>
                <c:pt idx="1">
                  <c:v>Броницкий</c:v>
                </c:pt>
                <c:pt idx="2">
                  <c:v>Колпашевский</c:v>
                </c:pt>
                <c:pt idx="3">
                  <c:v>Уральский ранний</c:v>
                </c:pt>
                <c:pt idx="4">
                  <c:v>Невский</c:v>
                </c:pt>
              </c:strCache>
            </c:strRef>
          </c:cat>
          <c:val>
            <c:numRef>
              <c:f>Лист1!$D$6:$D$10</c:f>
              <c:numCache>
                <c:formatCode>General</c:formatCode>
                <c:ptCount val="5"/>
                <c:pt idx="0">
                  <c:v>0.23</c:v>
                </c:pt>
                <c:pt idx="1">
                  <c:v>0.32</c:v>
                </c:pt>
                <c:pt idx="2">
                  <c:v>0.39</c:v>
                </c:pt>
                <c:pt idx="3">
                  <c:v>0.71</c:v>
                </c:pt>
                <c:pt idx="4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CB-4DA4-8E47-3A7C05EDB336}"/>
            </c:ext>
          </c:extLst>
        </c:ser>
        <c:ser>
          <c:idx val="1"/>
          <c:order val="1"/>
          <c:tx>
            <c:strRef>
              <c:f>Лист1!$F$4</c:f>
              <c:strCache>
                <c:ptCount val="1"/>
                <c:pt idx="0">
                  <c:v>экстракт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Лист1!$G$6:$G$10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0.05</c:v>
                  </c:pt>
                  <c:pt idx="2">
                    <c:v>7.0000000000000007E-2</c:v>
                  </c:pt>
                  <c:pt idx="3">
                    <c:v>0.08</c:v>
                  </c:pt>
                  <c:pt idx="4">
                    <c:v>0.1</c:v>
                  </c:pt>
                </c:numCache>
              </c:numRef>
            </c:plus>
            <c:minus>
              <c:numRef>
                <c:f>Лист1!$G$6:$G$10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0.05</c:v>
                  </c:pt>
                  <c:pt idx="2">
                    <c:v>7.0000000000000007E-2</c:v>
                  </c:pt>
                  <c:pt idx="3">
                    <c:v>0.08</c:v>
                  </c:pt>
                  <c:pt idx="4">
                    <c:v>0.1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Лист1!$F$6:$F$10</c:f>
              <c:numCache>
                <c:formatCode>General</c:formatCode>
                <c:ptCount val="5"/>
                <c:pt idx="0">
                  <c:v>0.26</c:v>
                </c:pt>
                <c:pt idx="1">
                  <c:v>0.31</c:v>
                </c:pt>
                <c:pt idx="2">
                  <c:v>0.35</c:v>
                </c:pt>
                <c:pt idx="3">
                  <c:v>0.65</c:v>
                </c:pt>
                <c:pt idx="4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CB-4DA4-8E47-3A7C05EDB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911168"/>
        <c:axId val="98440704"/>
      </c:barChart>
      <c:lineChart>
        <c:grouping val="standard"/>
        <c:varyColors val="0"/>
        <c:ser>
          <c:idx val="2"/>
          <c:order val="2"/>
          <c:tx>
            <c:strRef>
              <c:f>Лист1!$H$4</c:f>
              <c:strCache>
                <c:ptCount val="1"/>
                <c:pt idx="0">
                  <c:v>рост фитофторы (правая ось)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Лист1!$I$6:$I$10</c:f>
                <c:numCache>
                  <c:formatCode>General</c:formatCode>
                  <c:ptCount val="5"/>
                  <c:pt idx="0">
                    <c:v>0.09</c:v>
                  </c:pt>
                  <c:pt idx="1">
                    <c:v>0.06</c:v>
                  </c:pt>
                  <c:pt idx="2">
                    <c:v>0.04</c:v>
                  </c:pt>
                  <c:pt idx="3">
                    <c:v>0.03</c:v>
                  </c:pt>
                  <c:pt idx="4">
                    <c:v>0.02</c:v>
                  </c:pt>
                </c:numCache>
              </c:numRef>
            </c:plus>
            <c:minus>
              <c:numRef>
                <c:f>Лист1!$I$6:$I$10</c:f>
                <c:numCache>
                  <c:formatCode>General</c:formatCode>
                  <c:ptCount val="5"/>
                  <c:pt idx="0">
                    <c:v>0.09</c:v>
                  </c:pt>
                  <c:pt idx="1">
                    <c:v>0.06</c:v>
                  </c:pt>
                  <c:pt idx="2">
                    <c:v>0.04</c:v>
                  </c:pt>
                  <c:pt idx="3">
                    <c:v>0.03</c:v>
                  </c:pt>
                  <c:pt idx="4">
                    <c:v>0.02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Лист1!$H$6:$H$10</c:f>
              <c:numCache>
                <c:formatCode>General</c:formatCode>
                <c:ptCount val="5"/>
                <c:pt idx="0">
                  <c:v>0.85</c:v>
                </c:pt>
                <c:pt idx="1">
                  <c:v>0.52</c:v>
                </c:pt>
                <c:pt idx="2">
                  <c:v>0.47</c:v>
                </c:pt>
                <c:pt idx="3">
                  <c:v>0.39</c:v>
                </c:pt>
                <c:pt idx="4">
                  <c:v>0.33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ECB-4DA4-8E47-3A7C05EDB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48896"/>
        <c:axId val="98442624"/>
      </c:lineChart>
      <c:catAx>
        <c:axId val="81911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dirty="0"/>
                  <a:t>Сорта картофеля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40704"/>
        <c:crosses val="autoZero"/>
        <c:auto val="1"/>
        <c:lblAlgn val="ctr"/>
        <c:lblOffset val="100"/>
        <c:noMultiLvlLbl val="0"/>
      </c:catAx>
      <c:valAx>
        <c:axId val="9844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показатель токсичности, отн. ед.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11168"/>
        <c:crosses val="autoZero"/>
        <c:crossBetween val="between"/>
      </c:valAx>
      <c:valAx>
        <c:axId val="98442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скорость роста, мм/сут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48896"/>
        <c:crosses val="max"/>
        <c:crossBetween val="between"/>
      </c:valAx>
      <c:catAx>
        <c:axId val="98448896"/>
        <c:scaling>
          <c:orientation val="minMax"/>
        </c:scaling>
        <c:delete val="1"/>
        <c:axPos val="b"/>
        <c:majorTickMark val="out"/>
        <c:minorTickMark val="none"/>
        <c:tickLblPos val="none"/>
        <c:crossAx val="98442624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8453899791138181E-2"/>
          <c:y val="0.91602172589643016"/>
          <c:w val="0.88838447833919609"/>
          <c:h val="6.4966867259463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DB35-0CAB-4724-A42D-99A557B698C2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75DE-7CA5-43A4-AF27-D72533567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9FFC-174B-45CA-A321-11A1ACAA8201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2B0D7-70E2-4FA6-A25A-B690229D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5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A866-97F4-4B17-BFDB-591250F25E40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CB86-0E25-47A2-8130-37898A0E1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17B4-9F6F-4222-A05E-39E1F1DA20DE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8F14-0E14-4F72-A69C-F0C43A5B8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1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C38B-D9D6-43B6-9B77-D915EE139FCE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89C4-2BC9-4A9D-9A1D-3A50C0527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9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BAEB-2FD6-4765-81EB-FB797CA24A87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B74B-1C88-441C-8BF8-718C1E480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95A9-FCD2-462D-9295-141068F8B06F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5E089-CC90-4C57-B888-6BB88FEFA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E9A9C-8144-482D-AB63-42D83F2037E6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7721-43A3-440A-BC13-159D2E4EF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2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D987-372D-408B-B831-B7D221D3CB7D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4C68-25C5-48E3-9C46-915634027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2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5681-2364-4721-A786-9AE173C60059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5FBC-A360-42DB-9F95-1D93ECB2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72F9-F901-480B-B3DC-5E48D7ED4FF8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036A-A0CB-4FD9-BFC5-755DED917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1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2C8445-1F86-4EC5-8B6F-865B6CAAEB2A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FC4E4-60AD-41F0-BC16-8A5796429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9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15616" y="1700809"/>
            <a:ext cx="6840760" cy="18996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Экспресс-метод определения устойчивости клубней картофеля к болезням</a:t>
            </a:r>
            <a:endParaRPr lang="ru-RU" alt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208912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 algn="r">
              <a:buClr>
                <a:srgbClr val="F9F9F9"/>
              </a:buClr>
              <a:buSzPct val="65000"/>
            </a:pPr>
            <a:r>
              <a:rPr lang="ru-RU" sz="2200" u="sng" dirty="0">
                <a:solidFill>
                  <a:schemeClr val="tx1"/>
                </a:solidFill>
                <a:latin typeface="Times New Roman"/>
              </a:rPr>
              <a:t>Григорьев Ю.С</a:t>
            </a:r>
            <a:r>
              <a:rPr lang="ru-RU" sz="2200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</a:rPr>
              <a:t>Прокушкин А.С.</a:t>
            </a:r>
          </a:p>
          <a:p>
            <a:pPr lvl="0" algn="r">
              <a:buClr>
                <a:srgbClr val="F9F9F9"/>
              </a:buClr>
              <a:buSzPct val="65000"/>
            </a:pPr>
            <a:r>
              <a:rPr lang="ru-RU" sz="2200" dirty="0" smtClean="0">
                <a:solidFill>
                  <a:schemeClr val="tx1"/>
                </a:solidFill>
                <a:latin typeface="Times New Roman"/>
              </a:rPr>
              <a:t>кафедра экологии и природопользования</a:t>
            </a:r>
            <a:endParaRPr lang="ru-RU" sz="2200" dirty="0">
              <a:solidFill>
                <a:schemeClr val="tx1"/>
              </a:solidFill>
              <a:latin typeface="Times New Roman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Сибирский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университет,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 Красноярск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99549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19872" y="836712"/>
            <a:ext cx="2448272" cy="504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38164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 hangingPunct="0">
              <a:lnSpc>
                <a:spcPts val="27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Проведенные исследования свидетельствуют, что водорослевый биотест на фитотоксичность гомогената клубней картофеля может характеризовать их устойчивость к фитофторозу и, вероятно, другим заболеваниям.</a:t>
            </a:r>
          </a:p>
          <a:p>
            <a:pPr algn="just" hangingPunct="0">
              <a:lnSpc>
                <a:spcPts val="27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Представляется, что после такой оперативной оценки устойчивости клубней картофеля к болезням можно значительно снизить потери урожая за счет первоочередного использования наименее устойчивой и трудно сохраняемой его части.</a:t>
            </a:r>
          </a:p>
          <a:p>
            <a:pPr algn="just" hangingPunct="0">
              <a:lnSpc>
                <a:spcPts val="27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может быть использован в селекционной работе при создании новых сортов картофеля.</a:t>
            </a:r>
          </a:p>
          <a:p>
            <a:pPr algn="just" hangingPunct="0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spcBef>
                <a:spcPts val="600"/>
              </a:spcBef>
              <a:buClrTx/>
              <a:buSzPct val="70000"/>
              <a:buFont typeface="Wingdings" panose="05000000000000000000" pitchFamily="2" charset="2"/>
              <a:buChar char="v"/>
              <a:defRPr/>
            </a:pPr>
            <a:r>
              <a:rPr lang="ru-RU" sz="1800" dirty="0">
                <a:latin typeface="Times New Roman" pitchFamily="18" charset="0"/>
              </a:rPr>
              <a:t>Биологические методы контроля качества окружающей среды (биоиндикация и биотестирование), при их использовании в экологическом мониторинге, позволяют решить многие проблемы, обусловленные большим числом загрязняющих веществ, трудно предсказуемым характером их совместного токсического действия, а также высокой стоимостью проведения химико-аналитических работ.</a:t>
            </a:r>
          </a:p>
          <a:p>
            <a:pPr algn="just" eaLnBrk="1" hangingPunct="1">
              <a:spcBef>
                <a:spcPts val="600"/>
              </a:spcBef>
              <a:buClrTx/>
              <a:buSzPct val="70000"/>
              <a:buFont typeface="Wingdings" panose="05000000000000000000" pitchFamily="2" charset="2"/>
              <a:buChar char="v"/>
              <a:defRPr/>
            </a:pPr>
            <a:r>
              <a:rPr lang="ru-RU" sz="1800" dirty="0">
                <a:latin typeface="Times New Roman" pitchFamily="18" charset="0"/>
              </a:rPr>
              <a:t>В России уже применяются ряд биотестов, однако не все они отличаются высокими техническими и эксплуатационными характеристиками, а многие из них не обеспечены оборудованием, позволяющим создать стандартные условия работы с тест-организмами.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Без такого оборудования трудно добиться хорошей воспроизводимости результатов токсикологического анализа. </a:t>
            </a:r>
          </a:p>
          <a:p>
            <a:pPr algn="just" eaLnBrk="1" hangingPunct="1">
              <a:spcBef>
                <a:spcPts val="600"/>
              </a:spcBef>
              <a:buClrTx/>
              <a:buSzPct val="70000"/>
              <a:buFont typeface="Wingdings" panose="05000000000000000000" pitchFamily="2" charset="2"/>
              <a:buChar char="v"/>
              <a:defRPr/>
            </a:pPr>
            <a:r>
              <a:rPr lang="ru-RU" sz="1800" dirty="0">
                <a:latin typeface="Times New Roman" pitchFamily="18" charset="0"/>
              </a:rPr>
              <a:t>Для реализации этих возможностей на кафедре экологии и природопользования Сибирского федерального университета (СФУ) на основе многолетних фундаментальных и прикладных исследований разработан комплекс новых методов и аппаратура для определения токсичности природных, сточных и питьевых вод, а также для установления класса опасности отходов производства и потребления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5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2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6480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для биотестирования различных водных сред,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разработанное в СФУ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5570" y="5807299"/>
            <a:ext cx="2972294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Климатостат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биотестирования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рачках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дафниях и цериодафниях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059833" y="1814785"/>
            <a:ext cx="2016223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ru-RU" sz="1400" dirty="0" smtClean="0"/>
              <a:t>Комплект оборудования </a:t>
            </a:r>
            <a:r>
              <a:rPr lang="ru-RU" sz="1400" dirty="0"/>
              <a:t>для биотестирования по воздействию на рост  водоросли хлорелла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491880" y="5807299"/>
            <a:ext cx="5311174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1400" dirty="0"/>
              <a:t>Флуориметр Фотон-10 для оперативного определения токсичности вод по замедленной флуоресценции водоросли хлорелла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04368" y="2750889"/>
            <a:ext cx="2071688" cy="246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r" eaLnBrk="1" hangingPunct="1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i="1" dirty="0"/>
              <a:t>Длительность анализа 22 часа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90717" y="6330519"/>
            <a:ext cx="2214562" cy="246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анализа 48 часов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292080" y="6309320"/>
            <a:ext cx="2214563" cy="246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r" eaLnBrk="1" hangingPunct="1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i="1" dirty="0"/>
              <a:t>Длительность анализа </a:t>
            </a:r>
            <a:r>
              <a:rPr lang="ru-RU" i="1" dirty="0" smtClean="0"/>
              <a:t>1,5 часа</a:t>
            </a:r>
            <a:endParaRPr lang="ru-RU" i="1" dirty="0"/>
          </a:p>
        </p:txBody>
      </p:sp>
      <p:pic>
        <p:nvPicPr>
          <p:cNvPr id="14" name="Picture 4" descr="F:\Германия\Новая папка\Лаборатория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520" y="1412776"/>
            <a:ext cx="3532956" cy="189179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:\Германия\Новая папка\Климатостат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02" y="1196752"/>
            <a:ext cx="2200136" cy="461054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F:\Германия\Новая папка\Фото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948" y="3502025"/>
            <a:ext cx="4303062" cy="2305274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2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448"/>
            <a:ext cx="8229600" cy="725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для определения токсичности вод и установления класса опасности отходов, разработанные в  СФУ</a:t>
            </a:r>
          </a:p>
        </p:txBody>
      </p:sp>
      <p:pic>
        <p:nvPicPr>
          <p:cNvPr id="5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2065" y="5445224"/>
            <a:ext cx="3737887" cy="1246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 воздействию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рост культуры водоросли хлорелла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 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14.1:2:3:4.10-04  16.1:2.3:3.7-04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2004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(издание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г.);</a:t>
            </a:r>
          </a:p>
          <a:p>
            <a:pPr algn="ctr"/>
            <a:endParaRPr lang="ru-RU" sz="900" dirty="0" smtClean="0"/>
          </a:p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теста: 22 ч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5445224"/>
            <a:ext cx="3888432" cy="1000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рачков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дафний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14.1:2:3:4.12-06 / 16.1:2.3:3.9-06;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(издание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700" b="1" dirty="0"/>
          </a:p>
          <a:p>
            <a:pPr lvl="0"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теста: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ч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Аттестация\ФЦАО 2014\2014-06-30 Договор 3 методики\Методики Оконч\Методика О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3" y="1556792"/>
            <a:ext cx="2701555" cy="3838698"/>
          </a:xfrm>
          <a:prstGeom prst="rect">
            <a:avLst/>
          </a:prstGeom>
          <a:noFill/>
        </p:spPr>
      </p:pic>
      <p:pic>
        <p:nvPicPr>
          <p:cNvPr id="1028" name="Picture 4" descr="F:\Аттестация\ФЦАО 2014\2014-06-30 Договор 3 методики\Методики Оконч\Методика Дафн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556791"/>
            <a:ext cx="2696794" cy="3833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9641" y="5445224"/>
            <a:ext cx="3712190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замедленной флуоресценции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хлорелла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ПНД Ф Т 14.1:2:4.16-09 / Т 16.1:2.3:3.14-09г., (издание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теста: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ч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692448"/>
            <a:ext cx="8229600" cy="725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для определения токсичности вод и установления класса опасности отходов, разработанные в  СФУ</a:t>
            </a:r>
          </a:p>
        </p:txBody>
      </p:sp>
      <p:pic>
        <p:nvPicPr>
          <p:cNvPr id="11" name="Рисунок 6" descr="4 и 5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921" y="1693740"/>
            <a:ext cx="4837623" cy="34705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544917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определения индекса токсичности наноматериалов   2010 г.,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ФР.1.39.2010.09102  ФР.1.39.2010.09103 </a:t>
            </a:r>
          </a:p>
        </p:txBody>
      </p:sp>
      <p:pic>
        <p:nvPicPr>
          <p:cNvPr id="2051" name="Picture 3" descr="F:\Аттестация\ФЦАО 2014\2014-06-30 Договор 3 методики\Методики Оконч\Методика ОПЗ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556792"/>
            <a:ext cx="2713489" cy="387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9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692448"/>
            <a:ext cx="8229600" cy="504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776864" cy="5112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 hangingPunct="0"/>
            <a:r>
              <a:rPr lang="ru-RU" sz="1800" kern="1600" dirty="0" smtClean="0">
                <a:latin typeface="Times New Roman" pitchFamily="18" charset="0"/>
                <a:cs typeface="Times New Roman" pitchFamily="18" charset="0"/>
              </a:rPr>
              <a:t>Объектами исследования служили клубни 5 сортов картофеля (Solanum tuberosum L.). </a:t>
            </a:r>
          </a:p>
          <a:p>
            <a:pPr algn="just" hangingPunct="0"/>
            <a:r>
              <a:rPr lang="ru-RU" sz="1800" kern="1600" dirty="0" smtClean="0">
                <a:latin typeface="Times New Roman" pitchFamily="18" charset="0"/>
                <a:cs typeface="Times New Roman" pitchFamily="18" charset="0"/>
              </a:rPr>
              <a:t>В качестве тест-организма использовали суспензию водоросли Chlorella vulgaris (термофильный штамм), выращенную на 50% среде Тамия. </a:t>
            </a:r>
          </a:p>
          <a:p>
            <a:pPr algn="just" hangingPunct="0"/>
            <a:r>
              <a:rPr lang="ru-RU" sz="1800" kern="1600" dirty="0" smtClean="0">
                <a:latin typeface="Times New Roman" pitchFamily="18" charset="0"/>
                <a:cs typeface="Times New Roman" pitchFamily="18" charset="0"/>
              </a:rPr>
              <a:t>Для тестирования брали суспензию водоросли, разбавленную свежей средой до оптической плотностью 0,020-0,025, измеренной на приборе ИПС-03 (560 нм, 2 см кювета). </a:t>
            </a:r>
          </a:p>
          <a:p>
            <a:pPr algn="just" hangingPunct="0"/>
            <a:r>
              <a:rPr lang="ru-RU" sz="1800" kern="1600" dirty="0" smtClean="0">
                <a:latin typeface="Times New Roman" pitchFamily="18" charset="0"/>
                <a:cs typeface="Times New Roman" pitchFamily="18" charset="0"/>
              </a:rPr>
              <a:t>Приготовленную тест-культуру вносили в объеме 4 мл в кюветы, содержащие 1 мл тестируемой среды (сок клубней картофеля, водорастворимые фракции этанольных экстрактов или растворы фенольных соединений). </a:t>
            </a:r>
          </a:p>
          <a:p>
            <a:pPr algn="just" hangingPunct="0"/>
            <a:r>
              <a:rPr lang="ru-RU" sz="1800" kern="1600" dirty="0" smtClean="0">
                <a:latin typeface="Times New Roman" pitchFamily="18" charset="0"/>
                <a:cs typeface="Times New Roman" pitchFamily="18" charset="0"/>
              </a:rPr>
              <a:t>В качестве контрольного образца использовали 1 мл дистиллированной воды. </a:t>
            </a:r>
          </a:p>
          <a:p>
            <a:pPr algn="just" hangingPunct="0"/>
            <a:r>
              <a:rPr lang="ru-RU" sz="1800" kern="1600" dirty="0" smtClean="0">
                <a:latin typeface="Times New Roman" pitchFamily="18" charset="0"/>
                <a:cs typeface="Times New Roman" pitchFamily="18" charset="0"/>
              </a:rPr>
              <a:t>“Неосветвленный” сок клубней картофеля выделяли в течении нескольких минут с помощью соковыжималки центрифужного типа.</a:t>
            </a:r>
            <a:endParaRPr lang="ru-RU" sz="1800" kern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920880" cy="5112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 hangingPunct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Оценку токсического эффекта проводили на основе измерения относительного показателя (ОП) замедленной флуоресценции (ЗФ) с помощью фитотоксиметра Фотон 10.</a:t>
            </a:r>
          </a:p>
          <a:p>
            <a:pPr algn="just" hangingPunct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Данный параметр, представляющий собой величину отношения интенсивностей быстрой и медленной компонент затухания ЗФ, благодаря своей относительности, не зависит от мутности и цвета тестируемого образца и может быть измерен в течении нескольких секунд. </a:t>
            </a:r>
          </a:p>
          <a:p>
            <a:pPr algn="just" hangingPunct="0">
              <a:spcAft>
                <a:spcPts val="600"/>
              </a:spcAf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Степень токсического действия тестируемых образцов оценивали по показателю токсичности (ПТ),  рассчитываемого по формуле: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(ОП ЗФ)опыт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		ПТ = 1 - —————————,   где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(ОП ЗФ)контроль</a:t>
            </a:r>
          </a:p>
          <a:p>
            <a:pPr algn="just" hangingPunc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(ОП ЗФ) контроль и (ОП ЗФ) опыт - относительный показатель замедленной флуоресценции контрольных и опытных образцов, соответственно. </a:t>
            </a:r>
          </a:p>
          <a:p>
            <a:pPr algn="just" hangingPunct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ростом оказываемого воздействия значение ПТ увеличивается от нуля до величин близких 1,0.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2664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 hangingPunc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Возбудителя фитофтороза (Phytophtora infestans (Mont.) de Bary) выделяли из пораженных клубней картофеля.</a:t>
            </a:r>
          </a:p>
          <a:p>
            <a:pPr algn="just" hangingPunc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оценки его фитопатогенных свойств из клубней вырезали диски (d=20 мм, h=10 мм), на поверхность которых наносилась суспензия зооспор возбудителя. </a:t>
            </a:r>
          </a:p>
          <a:p>
            <a:pPr algn="just" hangingPunc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Ежедневно в течение 12 суток проводили замер диаметра некротизированной ткани вокруг места инфицирования и по скорости разрастания зоны поражения судили об устойчивости сорта к фитофторе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Германия\Новая папка\Рам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Германия\Новая пап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65425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Фитотоксичность свежевыделенного сока, спиртового экстракта фенольных соединений и скорость роста фитофторы на клубнях различных сортов картофеля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6480720" cy="35283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spcBef>
                <a:spcPts val="600"/>
              </a:spcBef>
              <a:buSzPct val="70000"/>
              <a:buFont typeface="Wingdings" panose="05000000000000000000" pitchFamily="2" charset="2"/>
              <a:buChar char="v"/>
              <a:defRPr/>
            </a:pPr>
            <a:endParaRPr lang="ru-RU" sz="1800" dirty="0" smtClean="0"/>
          </a:p>
          <a:p>
            <a:pPr algn="just">
              <a:spcBef>
                <a:spcPts val="600"/>
              </a:spcBef>
              <a:buSzPct val="70000"/>
              <a:buFont typeface="Wingdings" panose="05000000000000000000" pitchFamily="2" charset="2"/>
              <a:buChar char="v"/>
              <a:defRPr/>
            </a:pPr>
            <a:endParaRPr lang="ru-RU" sz="1800" dirty="0" smtClean="0"/>
          </a:p>
          <a:p>
            <a:pPr algn="just">
              <a:spcBef>
                <a:spcPts val="600"/>
              </a:spcBef>
              <a:buSzPct val="70000"/>
              <a:buFont typeface="Wingdings" panose="05000000000000000000" pitchFamily="2" charset="2"/>
              <a:buChar char="v"/>
              <a:defRPr/>
            </a:pPr>
            <a:endParaRPr lang="ru-RU" sz="1800" dirty="0" smtClean="0"/>
          </a:p>
          <a:p>
            <a:pPr algn="just">
              <a:spcBef>
                <a:spcPts val="600"/>
              </a:spcBef>
              <a:buSzPct val="70000"/>
              <a:buFont typeface="Wingdings" panose="05000000000000000000" pitchFamily="2" charset="2"/>
              <a:buChar char="v"/>
              <a:defRPr/>
            </a:pPr>
            <a:endParaRPr lang="ru-RU" sz="1800" dirty="0">
              <a:latin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75656" y="1916832"/>
          <a:ext cx="62646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66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677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Экспресс-метод определения устойчивости клубней картофеля к болезням</vt:lpstr>
      <vt:lpstr>Презентация PowerPoint</vt:lpstr>
      <vt:lpstr>Оборудование для биотестирования различных водных сред, разработанное в СФУ</vt:lpstr>
      <vt:lpstr>Методики для определения токсичности вод и установления класса опасности отходов, разработанные в  СФУ</vt:lpstr>
      <vt:lpstr>Методики для определения токсичности вод и установления класса опасности отходов, разработанные в  СФУ</vt:lpstr>
      <vt:lpstr>Методика </vt:lpstr>
      <vt:lpstr>Презентация PowerPoint</vt:lpstr>
      <vt:lpstr>Презентация PowerPoint</vt:lpstr>
      <vt:lpstr>Фитотоксичность свежевыделенного сока, спиртового экстракта фенольных соединений и скорость роста фитофторы на клубнях различных сортов картофеля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Виктория Лобач</cp:lastModifiedBy>
  <cp:revision>54</cp:revision>
  <dcterms:created xsi:type="dcterms:W3CDTF">2013-07-29T05:09:20Z</dcterms:created>
  <dcterms:modified xsi:type="dcterms:W3CDTF">2018-04-17T08:41:09Z</dcterms:modified>
</cp:coreProperties>
</file>